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9" r:id="rId2"/>
    <p:sldId id="256" r:id="rId3"/>
    <p:sldId id="257" r:id="rId4"/>
    <p:sldId id="265" r:id="rId5"/>
    <p:sldId id="266" r:id="rId6"/>
    <p:sldId id="258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E0758-FB72-4C85-AA67-A6C8DBA48291}" type="datetimeFigureOut">
              <a:rPr lang="fr-FR" smtClean="0"/>
              <a:pPr/>
              <a:t>03/01/2014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A95F9-04B6-4BDC-98A3-54E5DE46002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61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AA5FF-E94F-48D6-BEDC-7B020CC8A64D}" type="datetimeFigureOut">
              <a:rPr lang="en-US" smtClean="0"/>
              <a:pPr/>
              <a:t>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14E9D-9A4D-481B-997C-AF3A57744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hyperlink" Target="https://delicious.com/marilaur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y and en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Two little words with a lot of meaning</a:t>
            </a:r>
            <a:endParaRPr lang="en-US" sz="4400" dirty="0"/>
          </a:p>
        </p:txBody>
      </p:sp>
      <p:pic>
        <p:nvPicPr>
          <p:cNvPr id="1026" name="Picture 2" descr="C:\Documents and Settings\Kristina Jenkins\Local Settings\Temporary Internet Files\Content.IE5\FLXNUNY5\MPj043878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2956560" cy="1979839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046574"/>
            <a:ext cx="1794967" cy="1811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“y” and “en” go?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209800"/>
            <a:ext cx="896283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If there is one verb:  right BEFORE the verb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If there are two verbs: right BEFORE the second verb </a:t>
            </a:r>
          </a:p>
          <a:p>
            <a:r>
              <a:rPr lang="en-US" sz="2800" dirty="0" smtClean="0"/>
              <a:t>	in the infinitive.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I</a:t>
            </a:r>
            <a:r>
              <a:rPr lang="en-US" sz="2800" dirty="0" smtClean="0"/>
              <a:t>f there is passé </a:t>
            </a:r>
            <a:r>
              <a:rPr lang="en-US" sz="2800" dirty="0" err="1" smtClean="0"/>
              <a:t>composé</a:t>
            </a:r>
            <a:r>
              <a:rPr lang="en-US" sz="2800" dirty="0" smtClean="0"/>
              <a:t>:  right BEFORE “</a:t>
            </a:r>
            <a:r>
              <a:rPr lang="en-US" sz="2800" dirty="0" err="1" smtClean="0"/>
              <a:t>avoir</a:t>
            </a:r>
            <a:r>
              <a:rPr lang="en-US" sz="2800" dirty="0" smtClean="0"/>
              <a:t>” or “</a:t>
            </a:r>
            <a:r>
              <a:rPr lang="en-US" sz="2800" dirty="0" err="1" smtClean="0"/>
              <a:t>être</a:t>
            </a:r>
            <a:r>
              <a:rPr lang="en-US" sz="2800" dirty="0" smtClean="0"/>
              <a:t>”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If it’s a command: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positive: use a hyphen to attach it to the end of the verb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negative: right before the verb</a:t>
            </a:r>
            <a:endParaRPr lang="en-US" sz="2800" dirty="0"/>
          </a:p>
        </p:txBody>
      </p:sp>
      <p:pic>
        <p:nvPicPr>
          <p:cNvPr id="7170" name="Picture 2" descr="C:\Documents and Settings\Kristina Jenkins\Local Settings\Temporary Internet Files\Content.IE5\E4SWICA0\MCj042487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371600"/>
            <a:ext cx="966063" cy="122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Examples of placement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8839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One verb: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fais</a:t>
            </a:r>
            <a:r>
              <a:rPr lang="en-US" sz="2800" dirty="0" smtClean="0"/>
              <a:t> du sport?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fais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Non, je </a:t>
            </a:r>
            <a:r>
              <a:rPr lang="en-US" sz="2800" dirty="0" err="1" smtClean="0"/>
              <a:t>n’</a:t>
            </a:r>
            <a:r>
              <a:rPr lang="en-US" sz="2800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fais</a:t>
            </a:r>
            <a:r>
              <a:rPr lang="en-US" sz="2800" dirty="0" smtClean="0"/>
              <a:t> pas.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Two verbs: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veux</a:t>
            </a:r>
            <a:r>
              <a:rPr lang="en-US" sz="2800" dirty="0" smtClean="0"/>
              <a:t> faire du sport? </a:t>
            </a:r>
            <a:r>
              <a:rPr lang="en-US" sz="2800" dirty="0" err="1" smtClean="0"/>
              <a:t>Oui</a:t>
            </a:r>
            <a:r>
              <a:rPr lang="en-US" sz="2800" dirty="0" smtClean="0"/>
              <a:t>, je </a:t>
            </a:r>
            <a:r>
              <a:rPr lang="en-US" sz="2800" dirty="0" err="1" smtClean="0"/>
              <a:t>veux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faire.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	Non, je ne </a:t>
            </a:r>
            <a:r>
              <a:rPr lang="en-US" sz="2800" dirty="0" err="1" smtClean="0"/>
              <a:t>veux</a:t>
            </a:r>
            <a:r>
              <a:rPr lang="en-US" sz="2800" dirty="0" smtClean="0"/>
              <a:t> pas </a:t>
            </a:r>
            <a:r>
              <a:rPr lang="en-US" sz="2800" dirty="0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faire.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Passé </a:t>
            </a:r>
            <a:r>
              <a:rPr lang="en-US" sz="2800" dirty="0" err="1" smtClean="0">
                <a:solidFill>
                  <a:srgbClr val="FFFF00"/>
                </a:solidFill>
              </a:rPr>
              <a:t>composé</a:t>
            </a:r>
            <a:r>
              <a:rPr lang="en-US" sz="2800" dirty="0" smtClean="0">
                <a:solidFill>
                  <a:srgbClr val="FFFF00"/>
                </a:solidFill>
              </a:rPr>
              <a:t>: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allé</a:t>
            </a:r>
            <a:r>
              <a:rPr lang="en-US" sz="2800" dirty="0" smtClean="0"/>
              <a:t> au </a:t>
            </a:r>
            <a:r>
              <a:rPr lang="en-US" sz="2800" dirty="0" err="1" smtClean="0"/>
              <a:t>cinéma</a:t>
            </a:r>
            <a:r>
              <a:rPr lang="en-US" sz="2800" dirty="0" smtClean="0"/>
              <a:t>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suis</a:t>
            </a:r>
            <a:r>
              <a:rPr lang="en-US" sz="2800" dirty="0" smtClean="0"/>
              <a:t> </a:t>
            </a:r>
            <a:r>
              <a:rPr lang="en-US" sz="2800" dirty="0" err="1" smtClean="0"/>
              <a:t>allé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	Non, je </a:t>
            </a:r>
            <a:r>
              <a:rPr lang="en-US" sz="2800" dirty="0" err="1" smtClean="0"/>
              <a:t>n’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suis</a:t>
            </a:r>
            <a:r>
              <a:rPr lang="en-US" sz="2800" dirty="0" smtClean="0"/>
              <a:t> pas </a:t>
            </a:r>
            <a:r>
              <a:rPr lang="en-US" sz="2800" dirty="0" err="1" smtClean="0"/>
              <a:t>allé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Positive command: </a:t>
            </a:r>
            <a:r>
              <a:rPr lang="en-US" sz="2800" dirty="0" err="1" smtClean="0"/>
              <a:t>Tu</a:t>
            </a:r>
            <a:r>
              <a:rPr lang="en-US" sz="2800" dirty="0" smtClean="0"/>
              <a:t> </a:t>
            </a:r>
            <a:r>
              <a:rPr lang="en-US" sz="2800" dirty="0" err="1" smtClean="0"/>
              <a:t>veux</a:t>
            </a:r>
            <a:r>
              <a:rPr lang="en-US" sz="2800" dirty="0" smtClean="0"/>
              <a:t> du </a:t>
            </a:r>
            <a:r>
              <a:rPr lang="en-US" sz="2800" dirty="0" err="1" smtClean="0"/>
              <a:t>poulet</a:t>
            </a:r>
            <a:r>
              <a:rPr lang="en-US" sz="2800" dirty="0" smtClean="0"/>
              <a:t>? </a:t>
            </a:r>
            <a:r>
              <a:rPr lang="en-US" sz="2800" b="1" dirty="0" err="1" smtClean="0">
                <a:solidFill>
                  <a:srgbClr val="FF0000"/>
                </a:solidFill>
              </a:rPr>
              <a:t>Oui</a:t>
            </a:r>
            <a:r>
              <a:rPr lang="en-US" sz="2800" b="1" dirty="0" smtClean="0">
                <a:solidFill>
                  <a:srgbClr val="FF0000"/>
                </a:solidFill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</a:rPr>
              <a:t>achètes</a:t>
            </a:r>
            <a:r>
              <a:rPr lang="en-US" sz="2800" b="1" dirty="0" smtClean="0">
                <a:solidFill>
                  <a:srgbClr val="FF0000"/>
                </a:solidFill>
              </a:rPr>
              <a:t>-en!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Negative command: </a:t>
            </a:r>
            <a:r>
              <a:rPr lang="en-US" sz="2800" dirty="0" smtClean="0"/>
              <a:t>Je </a:t>
            </a:r>
            <a:r>
              <a:rPr lang="en-US" sz="2800" dirty="0" err="1" smtClean="0"/>
              <a:t>voudrais</a:t>
            </a:r>
            <a:r>
              <a:rPr lang="en-US" sz="2800" dirty="0" smtClean="0"/>
              <a:t> </a:t>
            </a:r>
            <a:r>
              <a:rPr lang="en-US" sz="2800" dirty="0" err="1" smtClean="0"/>
              <a:t>aller</a:t>
            </a:r>
            <a:r>
              <a:rPr lang="en-US" sz="2800" dirty="0" smtClean="0"/>
              <a:t> au café. </a:t>
            </a:r>
            <a:r>
              <a:rPr lang="en-US" sz="2800" dirty="0" err="1" smtClean="0"/>
              <a:t>N’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</a:t>
            </a:r>
            <a:r>
              <a:rPr lang="en-US" sz="2800" dirty="0" smtClean="0"/>
              <a:t> pas!</a:t>
            </a:r>
          </a:p>
          <a:p>
            <a:endParaRPr lang="en-US" sz="2800" dirty="0" smtClean="0"/>
          </a:p>
          <a:p>
            <a:r>
              <a:rPr lang="en-US" sz="2800" dirty="0" smtClean="0"/>
              <a:t>TO PRACTICE: GO </a:t>
            </a:r>
            <a:r>
              <a:rPr lang="en-US" sz="2800" dirty="0" smtClean="0"/>
              <a:t>TO</a:t>
            </a:r>
          </a:p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delicious.com/marilaur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Click on “tag bundle” and then on Y/EN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8194" name="Picture 2" descr="C:\Documents and Settings\Kristina Jenkins\Local Settings\Temporary Internet Files\Content.IE5\T4IABLY0\MCj042484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81000"/>
            <a:ext cx="875907" cy="1143000"/>
          </a:xfrm>
          <a:prstGeom prst="rect">
            <a:avLst/>
          </a:prstGeom>
          <a:noFill/>
        </p:spPr>
      </p:pic>
      <p:pic>
        <p:nvPicPr>
          <p:cNvPr id="8195" name="Picture 3" descr="C:\Documents and Settings\Kristina Jenkins\Local Settings\Temporary Internet Files\Content.IE5\T4IABLY0\MCj042484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766419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Répondez aux questions avec y ou en…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fr-FR" dirty="0" smtClean="0"/>
              <a:t>Tu prends du café le matin? Oui-….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J’en prends une tasse. Non, je n’en prends pas; je préfère le thé.</a:t>
            </a:r>
          </a:p>
          <a:p>
            <a:pPr marL="514350" indent="-514350">
              <a:buNone/>
            </a:pPr>
            <a:r>
              <a:rPr lang="fr-FR" dirty="0" smtClean="0"/>
              <a:t>2. Tu joues à un sport? Oui, …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J’y joue. Lequel?  -Non, je n’y joue pas.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Je joue au foot.</a:t>
            </a:r>
          </a:p>
          <a:p>
            <a:pPr marL="514350" indent="-514350">
              <a:buNone/>
            </a:pPr>
            <a:r>
              <a:rPr lang="fr-FR" dirty="0" smtClean="0"/>
              <a:t>3. Tu joues d’un instrument de musique? 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Oui, j’en joue. Lequel?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Je joue du piano (de la guitare, de la batterie…)</a:t>
            </a:r>
          </a:p>
          <a:p>
            <a:pPr marL="514350" indent="-514350">
              <a:buNone/>
            </a:pPr>
            <a:r>
              <a:rPr lang="fr-FR" dirty="0" smtClean="0"/>
              <a:t>4. Tu as un chien? Tu as un frère ou une sœur? 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Oui, j’en ai un (une). Non, je n’en ai pas.</a:t>
            </a:r>
          </a:p>
          <a:p>
            <a:pPr marL="514350" indent="-514350">
              <a:buNone/>
            </a:pPr>
            <a:r>
              <a:rPr lang="fr-FR" dirty="0" smtClean="0"/>
              <a:t>5. Tu es né(e) à  Westfield?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FF00"/>
                </a:solidFill>
              </a:rPr>
              <a:t>Oui, j’y suis né(e)/ Non, je n’y suis pas  né(e).</a:t>
            </a:r>
          </a:p>
          <a:p>
            <a:pPr marL="514350" indent="-514350">
              <a:buAutoNum type="arabicPeriod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250" t="42500" r="13125" b="16250"/>
          <a:stretch>
            <a:fillRect/>
          </a:stretch>
        </p:blipFill>
        <p:spPr bwMode="auto">
          <a:xfrm>
            <a:off x="381000" y="2286000"/>
            <a:ext cx="838264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y: what is it for?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09800"/>
            <a:ext cx="816024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y = there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it replaces names of places that follow prepositions of</a:t>
            </a:r>
          </a:p>
          <a:p>
            <a:r>
              <a:rPr lang="en-US" sz="2800" dirty="0" smtClean="0"/>
              <a:t>place such as </a:t>
            </a:r>
            <a:r>
              <a:rPr lang="en-US" sz="2800" dirty="0" smtClean="0">
                <a:solidFill>
                  <a:srgbClr val="002060"/>
                </a:solidFill>
              </a:rPr>
              <a:t>à, au, à la, aux, en, </a:t>
            </a:r>
            <a:r>
              <a:rPr lang="en-US" sz="2800" dirty="0" err="1" smtClean="0">
                <a:solidFill>
                  <a:srgbClr val="002060"/>
                </a:solidFill>
              </a:rPr>
              <a:t>dans</a:t>
            </a:r>
            <a:r>
              <a:rPr lang="en-US" sz="2800" dirty="0" smtClean="0">
                <a:solidFill>
                  <a:srgbClr val="002060"/>
                </a:solidFill>
              </a:rPr>
              <a:t>, chez</a:t>
            </a:r>
            <a:r>
              <a:rPr lang="en-US" sz="2800" dirty="0" smtClean="0"/>
              <a:t>, etc.</a:t>
            </a:r>
          </a:p>
          <a:p>
            <a:endParaRPr lang="en-US" sz="2800" dirty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vas à la </a:t>
            </a:r>
            <a:r>
              <a:rPr lang="en-US" sz="2800" dirty="0" err="1" smtClean="0"/>
              <a:t>plage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u="sng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What do you think “y” replaced?</a:t>
            </a:r>
          </a:p>
          <a:p>
            <a:r>
              <a:rPr lang="en-US" sz="2800" dirty="0" smtClean="0"/>
              <a:t>à la </a:t>
            </a:r>
            <a:r>
              <a:rPr lang="en-US" sz="2800" dirty="0" err="1" smtClean="0"/>
              <a:t>plage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2050" name="Picture 2" descr="C:\Documents and Settings\Kristina Jenkins\Local Settings\Temporary Internet Files\Content.IE5\FLXNUNY5\MPj043301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19600"/>
            <a:ext cx="3352800" cy="2225621"/>
          </a:xfrm>
          <a:prstGeom prst="rect">
            <a:avLst/>
          </a:prstGeom>
          <a:noFill/>
        </p:spPr>
      </p:pic>
      <p:pic>
        <p:nvPicPr>
          <p:cNvPr id="2051" name="Picture 3" descr="C:\Documents and Settings\Kristina Jenkins\Local Settings\Temporary Internet Files\Content.IE5\T4IABLY0\MCj042485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1133475" cy="183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with “y”</a:t>
            </a:r>
            <a:br>
              <a:rPr lang="en-US" dirty="0" smtClean="0"/>
            </a:br>
            <a:r>
              <a:rPr lang="en-US" dirty="0" smtClean="0"/>
              <a:t>What does “y” replace in each?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600200"/>
            <a:ext cx="89447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Tu</a:t>
            </a:r>
            <a:r>
              <a:rPr lang="en-US" sz="2800" dirty="0" smtClean="0"/>
              <a:t> vas au </a:t>
            </a:r>
            <a:r>
              <a:rPr lang="en-US" sz="2800" dirty="0" err="1" smtClean="0"/>
              <a:t>supermarché</a:t>
            </a:r>
            <a:r>
              <a:rPr lang="en-US" sz="2800" dirty="0" smtClean="0"/>
              <a:t>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.  </a:t>
            </a:r>
            <a:r>
              <a:rPr lang="en-US" sz="2800" i="1" dirty="0" smtClean="0"/>
              <a:t>I’m going there.</a:t>
            </a:r>
            <a:endParaRPr lang="en-US" sz="2800" dirty="0" smtClean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vas à la </a:t>
            </a:r>
            <a:r>
              <a:rPr lang="en-US" sz="2800" dirty="0" err="1" smtClean="0"/>
              <a:t>bibliothèque</a:t>
            </a:r>
            <a:r>
              <a:rPr lang="en-US" sz="2800" dirty="0" smtClean="0"/>
              <a:t>? Non, je </a:t>
            </a:r>
            <a:r>
              <a:rPr lang="en-US" sz="2800" dirty="0" err="1" smtClean="0"/>
              <a:t>n’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 pas.</a:t>
            </a:r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vas chez Marie?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vas </a:t>
            </a:r>
            <a:r>
              <a:rPr lang="en-US" sz="2800" dirty="0" err="1" smtClean="0"/>
              <a:t>dans</a:t>
            </a:r>
            <a:r>
              <a:rPr lang="en-US" sz="2800" dirty="0" smtClean="0"/>
              <a:t> le restaurant? Non, je </a:t>
            </a:r>
            <a:r>
              <a:rPr lang="en-US" sz="2800" dirty="0" err="1" smtClean="0"/>
              <a:t>n’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 pas.</a:t>
            </a:r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vas en France?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dirty="0" err="1" smtClean="0">
                <a:solidFill>
                  <a:srgbClr val="FFFF00"/>
                </a:solidFill>
              </a:rPr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vais</a:t>
            </a:r>
            <a:r>
              <a:rPr lang="en-US" sz="2800" dirty="0" smtClean="0"/>
              <a:t>.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Tu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es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allé</a:t>
            </a:r>
            <a:r>
              <a:rPr lang="en-US" sz="2800" b="1" dirty="0" smtClean="0">
                <a:solidFill>
                  <a:srgbClr val="FFFF00"/>
                </a:solidFill>
              </a:rPr>
              <a:t> au café? </a:t>
            </a:r>
            <a:r>
              <a:rPr lang="en-US" sz="2800" b="1" dirty="0" err="1" smtClean="0">
                <a:solidFill>
                  <a:srgbClr val="FFFF00"/>
                </a:solidFill>
              </a:rPr>
              <a:t>Oui</a:t>
            </a:r>
            <a:r>
              <a:rPr lang="en-US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err="1" smtClean="0">
                <a:solidFill>
                  <a:srgbClr val="FFFF00"/>
                </a:solidFill>
              </a:rPr>
              <a:t>j’y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suis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allé</a:t>
            </a:r>
            <a:r>
              <a:rPr lang="en-US" sz="2800" b="1" dirty="0" smtClean="0">
                <a:solidFill>
                  <a:srgbClr val="FFFF00"/>
                </a:solidFill>
              </a:rPr>
              <a:t>.  </a:t>
            </a:r>
            <a:r>
              <a:rPr lang="en-US" sz="2800" b="1" i="1" dirty="0" smtClean="0">
                <a:solidFill>
                  <a:srgbClr val="FFFF00"/>
                </a:solidFill>
              </a:rPr>
              <a:t>I went there.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Tu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es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allé</a:t>
            </a:r>
            <a:r>
              <a:rPr lang="en-US" sz="2800" b="1" dirty="0" smtClean="0">
                <a:solidFill>
                  <a:srgbClr val="FFFF00"/>
                </a:solidFill>
              </a:rPr>
              <a:t> au </a:t>
            </a:r>
            <a:r>
              <a:rPr lang="en-US" sz="2800" b="1" dirty="0" err="1" smtClean="0">
                <a:solidFill>
                  <a:srgbClr val="FFFF00"/>
                </a:solidFill>
              </a:rPr>
              <a:t>Mexique</a:t>
            </a:r>
            <a:r>
              <a:rPr lang="en-US" sz="2800" b="1" dirty="0" smtClean="0">
                <a:solidFill>
                  <a:srgbClr val="FFFF00"/>
                </a:solidFill>
              </a:rPr>
              <a:t>? Non, je </a:t>
            </a:r>
            <a:r>
              <a:rPr lang="en-US" sz="2800" b="1" dirty="0" err="1" smtClean="0">
                <a:solidFill>
                  <a:srgbClr val="FFFF00"/>
                </a:solidFill>
              </a:rPr>
              <a:t>n’y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suis</a:t>
            </a:r>
            <a:r>
              <a:rPr lang="en-US" sz="2800" b="1" dirty="0" smtClean="0">
                <a:solidFill>
                  <a:srgbClr val="FFFF00"/>
                </a:solidFill>
              </a:rPr>
              <a:t> pas </a:t>
            </a:r>
            <a:r>
              <a:rPr lang="en-US" sz="2800" b="1" dirty="0" err="1" smtClean="0">
                <a:solidFill>
                  <a:srgbClr val="FFFF00"/>
                </a:solidFill>
              </a:rPr>
              <a:t>allé</a:t>
            </a:r>
            <a:r>
              <a:rPr lang="en-US" sz="28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2800" b="1" dirty="0" err="1" smtClean="0">
                <a:solidFill>
                  <a:srgbClr val="92D050"/>
                </a:solidFill>
              </a:rPr>
              <a:t>Tu</a:t>
            </a:r>
            <a:r>
              <a:rPr lang="en-US" sz="2800" b="1" dirty="0" smtClean="0">
                <a:solidFill>
                  <a:srgbClr val="92D050"/>
                </a:solidFill>
              </a:rPr>
              <a:t> vas </a:t>
            </a:r>
            <a:r>
              <a:rPr lang="en-US" sz="2800" b="1" dirty="0" err="1" smtClean="0">
                <a:solidFill>
                  <a:srgbClr val="92D050"/>
                </a:solidFill>
              </a:rPr>
              <a:t>aller</a:t>
            </a:r>
            <a:r>
              <a:rPr lang="en-US" sz="2800" b="1" dirty="0" smtClean="0">
                <a:solidFill>
                  <a:srgbClr val="92D050"/>
                </a:solidFill>
              </a:rPr>
              <a:t> au </a:t>
            </a:r>
            <a:r>
              <a:rPr lang="en-US" sz="2800" b="1" dirty="0" err="1" smtClean="0">
                <a:solidFill>
                  <a:srgbClr val="92D050"/>
                </a:solidFill>
              </a:rPr>
              <a:t>stade</a:t>
            </a:r>
            <a:r>
              <a:rPr lang="en-US" sz="2800" b="1" dirty="0" smtClean="0">
                <a:solidFill>
                  <a:srgbClr val="92D050"/>
                </a:solidFill>
              </a:rPr>
              <a:t>? </a:t>
            </a:r>
            <a:r>
              <a:rPr lang="en-US" sz="2800" b="1" dirty="0" err="1" smtClean="0">
                <a:solidFill>
                  <a:srgbClr val="92D050"/>
                </a:solidFill>
              </a:rPr>
              <a:t>Oui</a:t>
            </a:r>
            <a:r>
              <a:rPr lang="en-US" sz="2800" b="1" dirty="0" smtClean="0">
                <a:solidFill>
                  <a:srgbClr val="92D050"/>
                </a:solidFill>
              </a:rPr>
              <a:t>, je </a:t>
            </a:r>
            <a:r>
              <a:rPr lang="en-US" sz="2800" b="1" dirty="0" err="1" smtClean="0">
                <a:solidFill>
                  <a:srgbClr val="92D050"/>
                </a:solidFill>
              </a:rPr>
              <a:t>vais</a:t>
            </a:r>
            <a:r>
              <a:rPr lang="en-US" sz="2800" b="1" dirty="0" smtClean="0">
                <a:solidFill>
                  <a:srgbClr val="92D050"/>
                </a:solidFill>
              </a:rPr>
              <a:t> y </a:t>
            </a:r>
            <a:r>
              <a:rPr lang="en-US" sz="2800" b="1" dirty="0" err="1" smtClean="0">
                <a:solidFill>
                  <a:srgbClr val="92D050"/>
                </a:solidFill>
              </a:rPr>
              <a:t>aller</a:t>
            </a:r>
            <a:r>
              <a:rPr lang="en-US" sz="2800" b="1" dirty="0" smtClean="0">
                <a:solidFill>
                  <a:srgbClr val="92D050"/>
                </a:solidFill>
              </a:rPr>
              <a:t>.</a:t>
            </a:r>
            <a:r>
              <a:rPr lang="en-US" sz="2400" b="1" dirty="0">
                <a:solidFill>
                  <a:srgbClr val="92D050"/>
                </a:solidFill>
              </a:rPr>
              <a:t> </a:t>
            </a:r>
            <a:r>
              <a:rPr lang="en-US" sz="2400" b="1" i="1" dirty="0" smtClean="0">
                <a:solidFill>
                  <a:srgbClr val="92D050"/>
                </a:solidFill>
              </a:rPr>
              <a:t>I’m going to go there.</a:t>
            </a:r>
            <a:endParaRPr lang="en-US" sz="2800" b="1" i="1" dirty="0" smtClean="0">
              <a:solidFill>
                <a:srgbClr val="92D050"/>
              </a:solidFill>
            </a:endParaRPr>
          </a:p>
          <a:p>
            <a:r>
              <a:rPr lang="en-US" sz="2800" b="1" dirty="0" err="1" smtClean="0">
                <a:solidFill>
                  <a:srgbClr val="92D050"/>
                </a:solidFill>
              </a:rPr>
              <a:t>Tu</a:t>
            </a:r>
            <a:r>
              <a:rPr lang="en-US" sz="2800" b="1" dirty="0" smtClean="0">
                <a:solidFill>
                  <a:srgbClr val="92D050"/>
                </a:solidFill>
              </a:rPr>
              <a:t> vas </a:t>
            </a:r>
            <a:r>
              <a:rPr lang="en-US" sz="2800" b="1" dirty="0" err="1" smtClean="0">
                <a:solidFill>
                  <a:srgbClr val="92D050"/>
                </a:solidFill>
              </a:rPr>
              <a:t>aller</a:t>
            </a:r>
            <a:r>
              <a:rPr lang="en-US" sz="2800" b="1" dirty="0" smtClean="0">
                <a:solidFill>
                  <a:srgbClr val="92D050"/>
                </a:solidFill>
              </a:rPr>
              <a:t> à New York? Non, je ne </a:t>
            </a:r>
            <a:r>
              <a:rPr lang="en-US" sz="2800" b="1" dirty="0" err="1" smtClean="0">
                <a:solidFill>
                  <a:srgbClr val="92D050"/>
                </a:solidFill>
              </a:rPr>
              <a:t>vais</a:t>
            </a:r>
            <a:r>
              <a:rPr lang="en-US" sz="2800" b="1" dirty="0" smtClean="0">
                <a:solidFill>
                  <a:srgbClr val="92D050"/>
                </a:solidFill>
              </a:rPr>
              <a:t> pas y </a:t>
            </a:r>
            <a:r>
              <a:rPr lang="en-US" sz="2800" b="1" dirty="0" err="1" smtClean="0">
                <a:solidFill>
                  <a:srgbClr val="92D050"/>
                </a:solidFill>
              </a:rPr>
              <a:t>aller</a:t>
            </a:r>
            <a:r>
              <a:rPr lang="en-US" sz="2800" b="1" dirty="0" smtClean="0">
                <a:solidFill>
                  <a:srgbClr val="92D050"/>
                </a:solidFill>
              </a:rPr>
              <a:t>.</a:t>
            </a:r>
            <a:endParaRPr lang="en-US" sz="2800" b="1" dirty="0">
              <a:solidFill>
                <a:srgbClr val="92D050"/>
              </a:solidFill>
            </a:endParaRPr>
          </a:p>
        </p:txBody>
      </p:sp>
      <p:pic>
        <p:nvPicPr>
          <p:cNvPr id="3074" name="Picture 2" descr="C:\Documents and Settings\Kristina Jenkins\Local Settings\Temporary Internet Files\Content.IE5\AT1ICU5I\MCj042421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12800" cy="871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ALSO </a:t>
            </a:r>
            <a:r>
              <a:rPr lang="fr-FR" dirty="0" err="1" smtClean="0"/>
              <a:t>used</a:t>
            </a:r>
            <a:r>
              <a:rPr lang="fr-FR" dirty="0" smtClean="0"/>
              <a:t> 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À+ an </a:t>
            </a:r>
            <a:r>
              <a:rPr lang="fr-FR" dirty="0" err="1" smtClean="0"/>
              <a:t>object</a:t>
            </a:r>
            <a:r>
              <a:rPr lang="fr-FR" dirty="0" smtClean="0"/>
              <a:t> or a place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verbs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as: </a:t>
            </a:r>
          </a:p>
          <a:p>
            <a:r>
              <a:rPr lang="fr-FR" dirty="0" smtClean="0"/>
              <a:t>Jouer à</a:t>
            </a:r>
          </a:p>
          <a:p>
            <a:r>
              <a:rPr lang="fr-FR" dirty="0" smtClean="0"/>
              <a:t>Assister à</a:t>
            </a:r>
          </a:p>
          <a:p>
            <a:r>
              <a:rPr lang="fr-FR" dirty="0" smtClean="0"/>
              <a:t>Participer à</a:t>
            </a:r>
          </a:p>
          <a:p>
            <a:r>
              <a:rPr lang="fr-FR" dirty="0" smtClean="0"/>
              <a:t>Répondre à</a:t>
            </a:r>
          </a:p>
          <a:p>
            <a:r>
              <a:rPr lang="fr-FR" dirty="0" smtClean="0"/>
              <a:t>Faire attention à</a:t>
            </a:r>
          </a:p>
          <a:p>
            <a:r>
              <a:rPr lang="fr-FR" dirty="0" smtClean="0"/>
              <a:t>Réussir à</a:t>
            </a:r>
          </a:p>
          <a:p>
            <a:r>
              <a:rPr lang="fr-FR" dirty="0" smtClean="0"/>
              <a:t>S’intéresser à</a:t>
            </a:r>
          </a:p>
          <a:p>
            <a:pPr>
              <a:buNone/>
            </a:pPr>
            <a:r>
              <a:rPr lang="fr-FR" dirty="0" smtClean="0"/>
              <a:t>Exemple:</a:t>
            </a:r>
          </a:p>
          <a:p>
            <a:pPr>
              <a:buNone/>
            </a:pPr>
            <a:r>
              <a:rPr lang="fr-FR" dirty="0" smtClean="0"/>
              <a:t>Tu joues au tennis? – Oui, j’</a:t>
            </a:r>
            <a:r>
              <a:rPr lang="fr-FR" b="1" dirty="0" smtClean="0">
                <a:solidFill>
                  <a:srgbClr val="FFFF00"/>
                </a:solidFill>
              </a:rPr>
              <a:t>y</a:t>
            </a:r>
            <a:r>
              <a:rPr lang="fr-FR" dirty="0" smtClean="0"/>
              <a:t> joue!</a:t>
            </a:r>
          </a:p>
          <a:p>
            <a:pPr>
              <a:buNone/>
            </a:pPr>
            <a:r>
              <a:rPr lang="fr-FR" dirty="0" smtClean="0"/>
              <a:t>ATTENTION: Va au supermarché!= </a:t>
            </a:r>
            <a:r>
              <a:rPr lang="fr-FR" b="1" dirty="0" smtClean="0">
                <a:solidFill>
                  <a:srgbClr val="FFFF00"/>
                </a:solidFill>
              </a:rPr>
              <a:t>vas-y</a:t>
            </a:r>
            <a:r>
              <a:rPr lang="fr-FR" dirty="0" smtClean="0"/>
              <a:t>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en</a:t>
            </a:r>
            <a:endParaRPr lang="en-US" sz="8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875" t="42500" r="49688" b="10000"/>
          <a:stretch>
            <a:fillRect/>
          </a:stretch>
        </p:blipFill>
        <p:spPr bwMode="auto">
          <a:xfrm>
            <a:off x="862671" y="1752600"/>
            <a:ext cx="6681129" cy="49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en: what is it for?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981200"/>
            <a:ext cx="863916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en = some, any, about (them/it), from there, it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en replaces: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a noun that follows du, de la, de l’, des, de, d’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FF00"/>
                </a:solidFill>
              </a:rPr>
              <a:t>a noun introduced by un or </a:t>
            </a:r>
            <a:r>
              <a:rPr lang="en-US" sz="3200" b="1" dirty="0" err="1" smtClean="0">
                <a:solidFill>
                  <a:srgbClr val="FFFF00"/>
                </a:solidFill>
              </a:rPr>
              <a:t>une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FF00"/>
                </a:solidFill>
              </a:rPr>
              <a:t>a noun introduced by a number (also un/ </a:t>
            </a:r>
            <a:r>
              <a:rPr lang="en-US" sz="3200" b="1" dirty="0" err="1" smtClean="0">
                <a:solidFill>
                  <a:srgbClr val="FFFF00"/>
                </a:solidFill>
              </a:rPr>
              <a:t>une</a:t>
            </a:r>
            <a:r>
              <a:rPr lang="en-US" sz="3200" b="1" dirty="0" smtClean="0">
                <a:solidFill>
                  <a:srgbClr val="FFFF00"/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FF00"/>
                </a:solidFill>
              </a:rPr>
              <a:t>de + noun after an expression of quantity</a:t>
            </a:r>
          </a:p>
          <a:p>
            <a:endParaRPr lang="en-US" sz="2800" dirty="0"/>
          </a:p>
        </p:txBody>
      </p:sp>
      <p:pic>
        <p:nvPicPr>
          <p:cNvPr id="4098" name="Picture 2" descr="C:\Documents and Settings\Kristina Jenkins\Local Settings\Temporary Internet Files\Content.IE5\FLXNUNY5\MCPE07279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648200"/>
            <a:ext cx="2289684" cy="2209800"/>
          </a:xfrm>
          <a:prstGeom prst="rect">
            <a:avLst/>
          </a:prstGeom>
          <a:noFill/>
        </p:spPr>
      </p:pic>
      <p:pic>
        <p:nvPicPr>
          <p:cNvPr id="4099" name="Picture 3" descr="C:\Documents and Settings\Kristina Jenkins\Local Settings\Temporary Internet Files\Content.IE5\E4SWICA0\MCj042485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235075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Examples with “en”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143000"/>
            <a:ext cx="833038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Du/ de la / des:</a:t>
            </a:r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smtClean="0">
                <a:solidFill>
                  <a:srgbClr val="FFFF00"/>
                </a:solidFill>
              </a:rPr>
              <a:t>des</a:t>
            </a:r>
            <a:r>
              <a:rPr lang="en-US" sz="2800" dirty="0" smtClean="0"/>
              <a:t> fraises?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u="sng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.		</a:t>
            </a:r>
            <a:r>
              <a:rPr lang="en-US" sz="2800" i="1" dirty="0" smtClean="0"/>
              <a:t>I have some.</a:t>
            </a:r>
            <a:endParaRPr lang="en-US" sz="2800" dirty="0" smtClean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smtClean="0">
                <a:solidFill>
                  <a:srgbClr val="FFFF00"/>
                </a:solidFill>
              </a:rPr>
              <a:t>du</a:t>
            </a:r>
            <a:r>
              <a:rPr lang="en-US" sz="2800" dirty="0" smtClean="0"/>
              <a:t> </a:t>
            </a:r>
            <a:r>
              <a:rPr lang="en-US" sz="2800" dirty="0" err="1" smtClean="0"/>
              <a:t>poisson</a:t>
            </a:r>
            <a:r>
              <a:rPr lang="en-US" sz="2800" dirty="0" smtClean="0"/>
              <a:t>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u="sng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.		</a:t>
            </a:r>
            <a:r>
              <a:rPr lang="en-US" sz="2800" i="1" dirty="0" smtClean="0"/>
              <a:t>I have some.</a:t>
            </a:r>
            <a:endParaRPr lang="en-US" sz="2800" dirty="0" smtClean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smtClean="0">
                <a:solidFill>
                  <a:srgbClr val="FFFF00"/>
                </a:solidFill>
              </a:rPr>
              <a:t>de la </a:t>
            </a:r>
            <a:r>
              <a:rPr lang="en-US" sz="2800" dirty="0" err="1" smtClean="0"/>
              <a:t>tarte</a:t>
            </a:r>
            <a:r>
              <a:rPr lang="en-US" sz="2800" dirty="0" smtClean="0"/>
              <a:t>? Non, je </a:t>
            </a:r>
            <a:r>
              <a:rPr lang="en-US" sz="2800" dirty="0" err="1" smtClean="0"/>
              <a:t>n’</a:t>
            </a:r>
            <a:r>
              <a:rPr lang="en-US" sz="2800" u="sng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pas.	</a:t>
            </a:r>
            <a:r>
              <a:rPr lang="en-US" sz="2800" i="1" dirty="0" smtClean="0"/>
              <a:t>I don’t have any.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err="1" smtClean="0"/>
              <a:t>Une</a:t>
            </a:r>
            <a:r>
              <a:rPr lang="en-US" sz="2800" dirty="0" smtClean="0"/>
              <a:t>/ </a:t>
            </a:r>
            <a:r>
              <a:rPr lang="en-US" sz="2800" dirty="0" err="1" smtClean="0"/>
              <a:t>une</a:t>
            </a:r>
            <a:endParaRPr lang="en-US" sz="2800" dirty="0"/>
          </a:p>
          <a:p>
            <a:r>
              <a:rPr lang="en-US" sz="2800" b="1" dirty="0" err="1" smtClean="0">
                <a:solidFill>
                  <a:srgbClr val="92D050"/>
                </a:solidFill>
              </a:rPr>
              <a:t>Tu</a:t>
            </a:r>
            <a:r>
              <a:rPr lang="en-US" sz="2800" b="1" dirty="0" smtClean="0">
                <a:solidFill>
                  <a:srgbClr val="92D050"/>
                </a:solidFill>
              </a:rPr>
              <a:t> as </a:t>
            </a:r>
            <a:r>
              <a:rPr lang="en-US" sz="2800" b="1" dirty="0" err="1" smtClean="0">
                <a:solidFill>
                  <a:srgbClr val="FFFF00"/>
                </a:solidFill>
              </a:rPr>
              <a:t>une</a:t>
            </a:r>
            <a:r>
              <a:rPr lang="en-US" sz="2800" b="1" dirty="0" smtClean="0">
                <a:solidFill>
                  <a:srgbClr val="92D050"/>
                </a:solidFill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</a:rPr>
              <a:t>voiture</a:t>
            </a:r>
            <a:r>
              <a:rPr lang="en-US" sz="2800" b="1" dirty="0" smtClean="0">
                <a:solidFill>
                  <a:srgbClr val="92D050"/>
                </a:solidFill>
              </a:rPr>
              <a:t>? </a:t>
            </a:r>
            <a:r>
              <a:rPr lang="en-US" sz="2800" b="1" dirty="0" err="1" smtClean="0">
                <a:solidFill>
                  <a:srgbClr val="92D050"/>
                </a:solidFill>
              </a:rPr>
              <a:t>Oui</a:t>
            </a:r>
            <a:r>
              <a:rPr lang="en-US" sz="2800" b="1" dirty="0" smtClean="0">
                <a:solidFill>
                  <a:srgbClr val="92D050"/>
                </a:solidFill>
              </a:rPr>
              <a:t>, </a:t>
            </a:r>
            <a:r>
              <a:rPr lang="en-US" sz="2800" b="1" dirty="0" err="1" smtClean="0">
                <a:solidFill>
                  <a:srgbClr val="92D050"/>
                </a:solidFill>
              </a:rPr>
              <a:t>j’</a:t>
            </a:r>
            <a:r>
              <a:rPr lang="en-US" sz="2800" b="1" u="sng" dirty="0" err="1" smtClean="0">
                <a:solidFill>
                  <a:srgbClr val="92D050"/>
                </a:solidFill>
              </a:rPr>
              <a:t>en</a:t>
            </a:r>
            <a:r>
              <a:rPr lang="en-US" sz="2800" b="1" dirty="0" smtClean="0">
                <a:solidFill>
                  <a:srgbClr val="92D050"/>
                </a:solidFill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</a:rPr>
              <a:t>ai</a:t>
            </a:r>
            <a:r>
              <a:rPr lang="en-US" sz="2800" b="1" dirty="0" smtClean="0">
                <a:solidFill>
                  <a:srgbClr val="92D050"/>
                </a:solidFill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</a:rPr>
              <a:t>une</a:t>
            </a:r>
            <a:r>
              <a:rPr lang="en-US" sz="2800" b="1" dirty="0" smtClean="0">
                <a:solidFill>
                  <a:srgbClr val="92D050"/>
                </a:solidFill>
              </a:rPr>
              <a:t>.	</a:t>
            </a:r>
            <a:r>
              <a:rPr lang="en-US" sz="2800" b="1" i="1" dirty="0" smtClean="0">
                <a:solidFill>
                  <a:srgbClr val="92D050"/>
                </a:solidFill>
              </a:rPr>
              <a:t>I have one.</a:t>
            </a:r>
            <a:endParaRPr lang="en-US" sz="2800" b="1" dirty="0" smtClean="0">
              <a:solidFill>
                <a:srgbClr val="92D050"/>
              </a:solidFill>
            </a:endParaRPr>
          </a:p>
          <a:p>
            <a:r>
              <a:rPr lang="en-US" sz="2800" b="1" dirty="0" err="1" smtClean="0">
                <a:solidFill>
                  <a:srgbClr val="92D050"/>
                </a:solidFill>
              </a:rPr>
              <a:t>Tu</a:t>
            </a:r>
            <a:r>
              <a:rPr lang="en-US" sz="2800" b="1" dirty="0" smtClean="0">
                <a:solidFill>
                  <a:srgbClr val="92D050"/>
                </a:solidFill>
              </a:rPr>
              <a:t> as </a:t>
            </a:r>
            <a:r>
              <a:rPr lang="en-US" sz="2800" b="1" dirty="0" smtClean="0">
                <a:solidFill>
                  <a:srgbClr val="FFFF00"/>
                </a:solidFill>
              </a:rPr>
              <a:t>un</a:t>
            </a:r>
            <a:r>
              <a:rPr lang="en-US" sz="2800" b="1" dirty="0" smtClean="0">
                <a:solidFill>
                  <a:srgbClr val="92D050"/>
                </a:solidFill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</a:rPr>
              <a:t>vélo</a:t>
            </a:r>
            <a:r>
              <a:rPr lang="en-US" sz="2800" b="1" dirty="0" smtClean="0">
                <a:solidFill>
                  <a:srgbClr val="92D050"/>
                </a:solidFill>
              </a:rPr>
              <a:t>? Non, je </a:t>
            </a:r>
            <a:r>
              <a:rPr lang="en-US" sz="2800" b="1" dirty="0" err="1" smtClean="0">
                <a:solidFill>
                  <a:srgbClr val="92D050"/>
                </a:solidFill>
              </a:rPr>
              <a:t>n’</a:t>
            </a:r>
            <a:r>
              <a:rPr lang="en-US" sz="2800" b="1" u="sng" dirty="0" err="1" smtClean="0">
                <a:solidFill>
                  <a:srgbClr val="92D050"/>
                </a:solidFill>
              </a:rPr>
              <a:t>en</a:t>
            </a:r>
            <a:r>
              <a:rPr lang="en-US" sz="2800" b="1" dirty="0" smtClean="0">
                <a:solidFill>
                  <a:srgbClr val="92D050"/>
                </a:solidFill>
              </a:rPr>
              <a:t> </a:t>
            </a:r>
            <a:r>
              <a:rPr lang="en-US" sz="2800" b="1" dirty="0" err="1" smtClean="0">
                <a:solidFill>
                  <a:srgbClr val="92D050"/>
                </a:solidFill>
              </a:rPr>
              <a:t>ai</a:t>
            </a:r>
            <a:r>
              <a:rPr lang="en-US" sz="2800" b="1" dirty="0" smtClean="0">
                <a:solidFill>
                  <a:srgbClr val="92D050"/>
                </a:solidFill>
              </a:rPr>
              <a:t> pas.	</a:t>
            </a:r>
            <a:r>
              <a:rPr lang="en-US" sz="2800" b="1" i="1" dirty="0" smtClean="0">
                <a:solidFill>
                  <a:srgbClr val="92D050"/>
                </a:solidFill>
              </a:rPr>
              <a:t>I don’t have one.</a:t>
            </a:r>
          </a:p>
          <a:p>
            <a:endParaRPr lang="en-US" sz="2800" b="1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Les </a:t>
            </a:r>
            <a:r>
              <a:rPr lang="en-US" sz="2800" dirty="0" err="1" smtClean="0"/>
              <a:t>numéros</a:t>
            </a:r>
            <a:r>
              <a:rPr lang="en-US" sz="2800" dirty="0" smtClean="0"/>
              <a:t>:</a:t>
            </a:r>
            <a:endParaRPr lang="en-US" sz="2800" dirty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err="1" smtClean="0">
                <a:solidFill>
                  <a:srgbClr val="FFFF00"/>
                </a:solidFill>
              </a:rPr>
              <a:t>trois</a:t>
            </a:r>
            <a:r>
              <a:rPr lang="en-US" sz="2800" dirty="0" smtClean="0"/>
              <a:t> frères? Non, </a:t>
            </a:r>
            <a:r>
              <a:rPr lang="en-US" sz="2800" dirty="0" err="1" smtClean="0"/>
              <a:t>mais</a:t>
            </a:r>
            <a:r>
              <a:rPr lang="en-US" sz="2800" dirty="0" smtClean="0"/>
              <a:t> </a:t>
            </a:r>
            <a:r>
              <a:rPr lang="en-US" sz="2800" dirty="0" err="1" smtClean="0"/>
              <a:t>j’</a:t>
            </a:r>
            <a:r>
              <a:rPr lang="en-US" sz="2800" u="sng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</a:t>
            </a:r>
            <a:r>
              <a:rPr lang="en-US" sz="2800" dirty="0" err="1" smtClean="0"/>
              <a:t>deux</a:t>
            </a:r>
            <a:r>
              <a:rPr lang="en-US" sz="2800" dirty="0" smtClean="0"/>
              <a:t>.	</a:t>
            </a:r>
            <a:r>
              <a:rPr lang="en-US" sz="2800" i="1" dirty="0" smtClean="0"/>
              <a:t>I have two.</a:t>
            </a:r>
            <a:endParaRPr lang="en-US" sz="2800" dirty="0"/>
          </a:p>
          <a:p>
            <a:r>
              <a:rPr lang="en-US" sz="2800" dirty="0" err="1" smtClean="0"/>
              <a:t>Tu</a:t>
            </a:r>
            <a:r>
              <a:rPr lang="en-US" sz="2800" dirty="0" smtClean="0"/>
              <a:t> as </a:t>
            </a:r>
            <a:r>
              <a:rPr lang="en-US" sz="2800" dirty="0" smtClean="0">
                <a:solidFill>
                  <a:srgbClr val="FFFF00"/>
                </a:solidFill>
              </a:rPr>
              <a:t>beaucoup de </a:t>
            </a:r>
            <a:r>
              <a:rPr lang="en-US" sz="2800" dirty="0" smtClean="0"/>
              <a:t>devoirs?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</a:t>
            </a:r>
            <a:r>
              <a:rPr lang="en-US" sz="2800" u="sng" dirty="0" err="1" smtClean="0">
                <a:solidFill>
                  <a:srgbClr val="FFFF00"/>
                </a:solidFill>
              </a:rPr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beaucoup.	</a:t>
            </a:r>
          </a:p>
          <a:p>
            <a:r>
              <a:rPr lang="en-US" sz="2800" dirty="0"/>
              <a:t>	</a:t>
            </a:r>
            <a:r>
              <a:rPr lang="en-US" sz="2800" i="1" dirty="0" smtClean="0"/>
              <a:t>			I have a lot (of homework).</a:t>
            </a:r>
            <a:endParaRPr lang="en-US" sz="2800" dirty="0"/>
          </a:p>
        </p:txBody>
      </p:sp>
      <p:pic>
        <p:nvPicPr>
          <p:cNvPr id="5122" name="Picture 2" descr="C:\Documents and Settings\Kristina Jenkins\Local Settings\Temporary Internet Files\Content.IE5\FLXNUNY5\MCj04248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8600"/>
            <a:ext cx="992188" cy="1331319"/>
          </a:xfrm>
          <a:prstGeom prst="rect">
            <a:avLst/>
          </a:prstGeom>
          <a:noFill/>
        </p:spPr>
      </p:pic>
      <p:pic>
        <p:nvPicPr>
          <p:cNvPr id="5123" name="Picture 3" descr="C:\Documents and Settings\Kristina Jenkins\Local Settings\Temporary Internet Files\Content.IE5\FLXNUNY5\MCj04248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914544" cy="1227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de + noun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3255" y="2057400"/>
            <a:ext cx="904074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</a:rPr>
              <a:t>Tu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viens</a:t>
            </a:r>
            <a:r>
              <a:rPr lang="en-US" sz="2800" dirty="0" smtClean="0">
                <a:solidFill>
                  <a:srgbClr val="FFFF00"/>
                </a:solidFill>
              </a:rPr>
              <a:t> de </a:t>
            </a:r>
            <a:r>
              <a:rPr lang="en-US" sz="2800" dirty="0" smtClean="0"/>
              <a:t>la </a:t>
            </a:r>
            <a:r>
              <a:rPr lang="en-US" sz="2800" dirty="0" err="1" smtClean="0"/>
              <a:t>plage</a:t>
            </a:r>
            <a:r>
              <a:rPr lang="en-US" sz="2800" dirty="0" smtClean="0"/>
              <a:t>? 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j’en</a:t>
            </a:r>
            <a:r>
              <a:rPr lang="en-US" sz="2800" dirty="0" smtClean="0"/>
              <a:t> </a:t>
            </a:r>
            <a:r>
              <a:rPr lang="en-US" sz="2800" dirty="0" err="1" smtClean="0"/>
              <a:t>viens</a:t>
            </a:r>
            <a:r>
              <a:rPr lang="en-US" sz="2800" dirty="0" smtClean="0"/>
              <a:t>.	</a:t>
            </a:r>
            <a:r>
              <a:rPr lang="en-US" sz="2800" i="1" dirty="0" smtClean="0"/>
              <a:t>I’m coming from there.</a:t>
            </a:r>
          </a:p>
          <a:p>
            <a:endParaRPr lang="en-US" sz="2800" i="1" dirty="0" smtClean="0"/>
          </a:p>
          <a:p>
            <a:r>
              <a:rPr lang="en-US" sz="2800" dirty="0" err="1" smtClean="0">
                <a:solidFill>
                  <a:srgbClr val="FFFF00"/>
                </a:solidFill>
              </a:rPr>
              <a:t>Tu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parles</a:t>
            </a:r>
            <a:r>
              <a:rPr lang="en-US" sz="2800" dirty="0" smtClean="0">
                <a:solidFill>
                  <a:srgbClr val="FFFF00"/>
                </a:solidFill>
              </a:rPr>
              <a:t> de </a:t>
            </a:r>
            <a:r>
              <a:rPr lang="en-US" sz="2800" dirty="0" err="1" smtClean="0"/>
              <a:t>tes</a:t>
            </a:r>
            <a:r>
              <a:rPr lang="en-US" sz="2800" dirty="0" smtClean="0"/>
              <a:t> </a:t>
            </a:r>
            <a:r>
              <a:rPr lang="en-US" sz="2800" dirty="0" err="1" smtClean="0"/>
              <a:t>vacances</a:t>
            </a:r>
            <a:r>
              <a:rPr lang="en-US" sz="2800" dirty="0" smtClean="0"/>
              <a:t>? 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j’en</a:t>
            </a:r>
            <a:r>
              <a:rPr lang="en-US" sz="2800" dirty="0" smtClean="0"/>
              <a:t> </a:t>
            </a:r>
            <a:r>
              <a:rPr lang="en-US" sz="2800" dirty="0" err="1" smtClean="0"/>
              <a:t>parle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</a:t>
            </a:r>
            <a:r>
              <a:rPr lang="en-US" sz="2800" i="1" dirty="0" smtClean="0"/>
              <a:t>I’m talking about them.</a:t>
            </a:r>
          </a:p>
          <a:p>
            <a:endParaRPr lang="en-US" sz="2800" i="1" dirty="0" smtClean="0"/>
          </a:p>
          <a:p>
            <a:r>
              <a:rPr lang="en-US" sz="2800" dirty="0" err="1" smtClean="0">
                <a:solidFill>
                  <a:srgbClr val="FFFF00"/>
                </a:solidFill>
              </a:rPr>
              <a:t>Tu</a:t>
            </a:r>
            <a:r>
              <a:rPr lang="en-US" sz="2800" dirty="0" smtClean="0">
                <a:solidFill>
                  <a:srgbClr val="FFFF00"/>
                </a:solidFill>
              </a:rPr>
              <a:t> as </a:t>
            </a:r>
            <a:r>
              <a:rPr lang="en-US" sz="2800" dirty="0" err="1" smtClean="0">
                <a:solidFill>
                  <a:srgbClr val="FFFF00"/>
                </a:solidFill>
              </a:rPr>
              <a:t>besoin</a:t>
            </a:r>
            <a:r>
              <a:rPr lang="en-US" sz="2800" dirty="0" smtClean="0">
                <a:solidFill>
                  <a:srgbClr val="FFFF00"/>
                </a:solidFill>
              </a:rPr>
              <a:t> de </a:t>
            </a:r>
            <a:r>
              <a:rPr lang="en-US" sz="2800" dirty="0" err="1" smtClean="0"/>
              <a:t>ta</a:t>
            </a:r>
            <a:r>
              <a:rPr lang="en-US" sz="2800" dirty="0" smtClean="0"/>
              <a:t> </a:t>
            </a:r>
            <a:r>
              <a:rPr lang="en-US" sz="2800" dirty="0" err="1" smtClean="0"/>
              <a:t>voiture</a:t>
            </a:r>
            <a:r>
              <a:rPr lang="en-US" sz="2800" dirty="0" smtClean="0"/>
              <a:t>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</a:t>
            </a:r>
            <a:r>
              <a:rPr lang="en-US" sz="2800" dirty="0" err="1" smtClean="0"/>
              <a:t>besoin</a:t>
            </a:r>
            <a:r>
              <a:rPr lang="en-US" sz="2800" dirty="0" smtClean="0"/>
              <a:t>.</a:t>
            </a:r>
          </a:p>
          <a:p>
            <a:r>
              <a:rPr lang="en-US" sz="2800" i="1" dirty="0"/>
              <a:t>	</a:t>
            </a:r>
            <a:r>
              <a:rPr lang="en-US" sz="2800" i="1" dirty="0" smtClean="0"/>
              <a:t>				I need it.</a:t>
            </a:r>
          </a:p>
          <a:p>
            <a:endParaRPr lang="en-US" sz="2800" i="1" dirty="0"/>
          </a:p>
          <a:p>
            <a:r>
              <a:rPr lang="en-US" sz="2800" dirty="0" err="1" smtClean="0">
                <a:solidFill>
                  <a:srgbClr val="FFFF00"/>
                </a:solidFill>
              </a:rPr>
              <a:t>Tu</a:t>
            </a:r>
            <a:r>
              <a:rPr lang="en-US" sz="2800" dirty="0" smtClean="0">
                <a:solidFill>
                  <a:srgbClr val="FFFF00"/>
                </a:solidFill>
              </a:rPr>
              <a:t> as </a:t>
            </a:r>
            <a:r>
              <a:rPr lang="en-US" sz="2800" dirty="0" err="1" smtClean="0">
                <a:solidFill>
                  <a:srgbClr val="FFFF00"/>
                </a:solidFill>
              </a:rPr>
              <a:t>envie</a:t>
            </a:r>
            <a:r>
              <a:rPr lang="en-US" sz="2800" dirty="0" smtClean="0">
                <a:solidFill>
                  <a:srgbClr val="FFFF00"/>
                </a:solidFill>
              </a:rPr>
              <a:t> de la glace</a:t>
            </a:r>
            <a:r>
              <a:rPr lang="en-US" sz="2800" dirty="0" smtClean="0"/>
              <a:t>? </a:t>
            </a:r>
            <a:r>
              <a:rPr lang="en-US" sz="2800" dirty="0" err="1" smtClean="0"/>
              <a:t>Oui</a:t>
            </a:r>
            <a:r>
              <a:rPr lang="en-US" sz="2800" dirty="0" smtClean="0"/>
              <a:t>, </a:t>
            </a:r>
            <a:r>
              <a:rPr lang="en-US" sz="2800" dirty="0" err="1" smtClean="0"/>
              <a:t>j’en</a:t>
            </a:r>
            <a:r>
              <a:rPr lang="en-US" sz="2800" dirty="0" smtClean="0"/>
              <a:t> </a:t>
            </a:r>
            <a:r>
              <a:rPr lang="en-US" sz="2800" dirty="0" err="1" smtClean="0"/>
              <a:t>ai</a:t>
            </a:r>
            <a:r>
              <a:rPr lang="en-US" sz="2800" dirty="0" smtClean="0"/>
              <a:t> </a:t>
            </a:r>
            <a:r>
              <a:rPr lang="en-US" sz="2800" dirty="0" err="1" smtClean="0"/>
              <a:t>envie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</a:t>
            </a:r>
            <a:r>
              <a:rPr lang="en-US" sz="2800" i="1" dirty="0" smtClean="0"/>
              <a:t>I want some.</a:t>
            </a:r>
            <a:endParaRPr lang="en-US" sz="2800" dirty="0"/>
          </a:p>
        </p:txBody>
      </p:sp>
      <p:pic>
        <p:nvPicPr>
          <p:cNvPr id="6146" name="Picture 2" descr="C:\Documents and Settings\Kristina Jenkins\Local Settings\Temporary Internet Files\Content.IE5\AT1ICU5I\MCj04248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1267422" cy="1096962"/>
          </a:xfrm>
          <a:prstGeom prst="rect">
            <a:avLst/>
          </a:prstGeom>
          <a:noFill/>
        </p:spPr>
      </p:pic>
      <p:pic>
        <p:nvPicPr>
          <p:cNvPr id="6147" name="Picture 3" descr="C:\Documents and Settings\Kristina Jenkins\Local Settings\Temporary Internet Files\Content.IE5\AT1ICU5I\MCj04248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724400"/>
            <a:ext cx="2006600" cy="173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583</Words>
  <Application>Microsoft Office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y and en</vt:lpstr>
      <vt:lpstr>y </vt:lpstr>
      <vt:lpstr>y: what is it for?</vt:lpstr>
      <vt:lpstr>Examples with “y” What does “y” replace in each?</vt:lpstr>
      <vt:lpstr>It is ALSO used …</vt:lpstr>
      <vt:lpstr>en</vt:lpstr>
      <vt:lpstr>en: what is it for?</vt:lpstr>
      <vt:lpstr>Examples with “en”</vt:lpstr>
      <vt:lpstr>Examples of de + noun</vt:lpstr>
      <vt:lpstr>Where do “y” and “en” go?</vt:lpstr>
      <vt:lpstr>Examples of placement</vt:lpstr>
      <vt:lpstr>Répondez aux questions avec y ou en…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 and en</dc:title>
  <dc:creator>Kristina Jenkins</dc:creator>
  <cp:lastModifiedBy>staff</cp:lastModifiedBy>
  <cp:revision>38</cp:revision>
  <dcterms:created xsi:type="dcterms:W3CDTF">2009-07-03T17:05:57Z</dcterms:created>
  <dcterms:modified xsi:type="dcterms:W3CDTF">2014-01-03T15:26:56Z</dcterms:modified>
</cp:coreProperties>
</file>